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7" r:id="rId12"/>
    <p:sldId id="265" r:id="rId13"/>
    <p:sldId id="271" r:id="rId14"/>
    <p:sldId id="272" r:id="rId15"/>
    <p:sldId id="273" r:id="rId16"/>
    <p:sldId id="268" r:id="rId17"/>
    <p:sldId id="269" r:id="rId18"/>
    <p:sldId id="270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71640"/>
  </p:normalViewPr>
  <p:slideViewPr>
    <p:cSldViewPr snapToGrid="0" snapToObjects="1">
      <p:cViewPr varScale="1">
        <p:scale>
          <a:sx n="68" d="100"/>
          <a:sy n="68" d="100"/>
        </p:scale>
        <p:origin x="174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3D6950-9591-F749-84C7-EE9B128C910B}" type="datetimeFigureOut">
              <a:rPr lang="en-US" smtClean="0"/>
              <a:t>6/28/19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4D517E-95B8-E443-820C-3DAF330B74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2003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ZFP36 &lt;- </a:t>
            </a:r>
            <a:r>
              <a:rPr lang="en-US" dirty="0" err="1"/>
              <a:t>Tristetraproline</a:t>
            </a:r>
            <a:r>
              <a:rPr lang="en-US" dirty="0"/>
              <a:t> (TTP)</a:t>
            </a:r>
          </a:p>
          <a:p>
            <a:r>
              <a:rPr lang="en-US" dirty="0"/>
              <a:t>Inhibitor of TNF-alpha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4D517E-95B8-E443-820C-3DAF330B748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5412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4D517E-95B8-E443-820C-3DAF330B748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9411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4D517E-95B8-E443-820C-3DAF330B748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5715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CD127 is fairly high given that these cells are supposed to be </a:t>
            </a:r>
            <a:r>
              <a:rPr lang="en-US" dirty="0" err="1"/>
              <a:t>Tregs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4D517E-95B8-E443-820C-3DAF330B748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994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4D517E-95B8-E443-820C-3DAF330B748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8132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957C64-A77F-0D46-9B2D-A373A12C79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9B5E9F-95E7-C549-B5E9-827089FEB0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C27C9E-41E0-4441-9317-CE70EC8D6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D4E0E9-1F64-D545-9458-08F1C26EA7F1}" type="datetimeFigureOut">
              <a:rPr lang="en-US" smtClean="0"/>
              <a:t>6/28/19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D61653-980E-6043-B711-C7700193DA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AA60AD-1BDC-5344-AB93-D07F39437C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77A9B-E862-BC42-81D7-BE081EB716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1344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BF24B3-0CF0-954B-83FE-4102F279E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AFDF935-94C6-8047-8BF4-880A61F8FA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1CBDD4-CCB7-154E-8357-4F048339C2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D4E0E9-1F64-D545-9458-08F1C26EA7F1}" type="datetimeFigureOut">
              <a:rPr lang="en-US" smtClean="0"/>
              <a:t>6/28/19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4011D5-C76E-E846-A411-76A5228667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E5B8CF-E0C9-214F-A119-171BC17A03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77A9B-E862-BC42-81D7-BE081EB716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6968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EBE2CEC-BC49-2646-A502-B4D69C88868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8D310A-4807-2F4E-B1F9-D3E5B053D3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8A2569-163E-1B4D-B4EA-E0A43DAD3E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D4E0E9-1F64-D545-9458-08F1C26EA7F1}" type="datetimeFigureOut">
              <a:rPr lang="en-US" smtClean="0"/>
              <a:t>6/28/19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D3BD7D-6DAD-A141-9B70-4E86717223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3EA81D-0F32-A64C-971D-1CC2563578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77A9B-E862-BC42-81D7-BE081EB716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9765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826F82-8007-D240-AF4C-2720ABB95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FAC306-5327-6B4D-8042-ADBDCB4ADB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0B0B44-A16D-3947-86F3-FD496182AF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D4E0E9-1F64-D545-9458-08F1C26EA7F1}" type="datetimeFigureOut">
              <a:rPr lang="en-US" smtClean="0"/>
              <a:t>6/28/19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AC5B5E-3BD0-A84A-B59B-BEE52E760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01C5CA-51FA-3F4F-9797-2DF18D9F6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77A9B-E862-BC42-81D7-BE081EB716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9331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7A9175-5862-DE4A-B4C5-DE9283D61C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563CB0-CD40-3746-9B8D-9F9B0761F3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2A0B8D-D6ED-5D40-8A5A-BF0A589CD1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D4E0E9-1F64-D545-9458-08F1C26EA7F1}" type="datetimeFigureOut">
              <a:rPr lang="en-US" smtClean="0"/>
              <a:t>6/28/19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FC5F0-B1EC-484B-B52F-49790EA6D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F35116-FEEC-D846-A2C3-53739E4AFB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77A9B-E862-BC42-81D7-BE081EB716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2463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D1204A-8469-6C4B-A413-377F6F2D0F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B4E5B7-F541-494D-B0CE-44643FAA4A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AB01B8-4B62-9544-8DEA-3D2D21735F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ACD8F9-F96F-BC4C-8B7E-038F7A6C68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D4E0E9-1F64-D545-9458-08F1C26EA7F1}" type="datetimeFigureOut">
              <a:rPr lang="en-US" smtClean="0"/>
              <a:t>6/28/19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64CB17-E573-4C41-9CC5-350035A035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891D04-0CF4-6645-AA3A-E00BD7FC1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77A9B-E862-BC42-81D7-BE081EB716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8073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A2D6D9-A4D9-6146-B9D1-A55B6916C2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CDB256-4881-A644-B8E0-D40C09783E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DFDB36-A23B-8047-A41A-5ED712EBAC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B97B213-FE84-DE45-A19E-ECC8090DE0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E9FB127-3A88-6444-8D05-B8703FFFCE0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14B4E49-FFF7-1E44-AC36-BB2A78C07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D4E0E9-1F64-D545-9458-08F1C26EA7F1}" type="datetimeFigureOut">
              <a:rPr lang="en-US" smtClean="0"/>
              <a:t>6/28/19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3288DDE-D492-3A47-AF55-9CE885707A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D25AD69-7848-A640-A73E-4086DFF38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77A9B-E862-BC42-81D7-BE081EB716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2792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3AF631-C329-4943-834E-98E9937423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0F82A0-26D8-8F4C-A99E-56E08A83AF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D4E0E9-1F64-D545-9458-08F1C26EA7F1}" type="datetimeFigureOut">
              <a:rPr lang="en-US" smtClean="0"/>
              <a:t>6/28/19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303DA5-B511-F04C-8C5F-085400C07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7DC241-3508-B349-8BAF-3F51CE536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77A9B-E862-BC42-81D7-BE081EB716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18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020D62F-AF80-7D41-9E8E-6BDE79D1A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D4E0E9-1F64-D545-9458-08F1C26EA7F1}" type="datetimeFigureOut">
              <a:rPr lang="en-US" smtClean="0"/>
              <a:t>6/28/19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755D061-7D34-0B46-A1D9-1D267DB399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61B552-D49F-DC49-81A6-5A2585E14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77A9B-E862-BC42-81D7-BE081EB716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2707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5FB702-6469-B04A-8C6F-5183E6C6C7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5B4BB8-D8A6-8B4B-9D96-2BD37B51AF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4F5743-6EE1-FF44-A54C-44F3111964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49B131-F93B-7046-9126-BB50B67ECE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D4E0E9-1F64-D545-9458-08F1C26EA7F1}" type="datetimeFigureOut">
              <a:rPr lang="en-US" smtClean="0"/>
              <a:t>6/28/19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8ED8C9-58A0-754A-B335-3687A60CAB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0EA290-D572-B54F-BA54-A611E1BF6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77A9B-E862-BC42-81D7-BE081EB716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1038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CBA489-81BC-5842-85A3-4E4962FB27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E2DAC9E-50D2-EF47-8421-09D36EDBE9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01BC43-FE31-E94B-AEE5-1E60ABEB04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AF0614-78A5-B548-9089-2F726C66CC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D4E0E9-1F64-D545-9458-08F1C26EA7F1}" type="datetimeFigureOut">
              <a:rPr lang="en-US" smtClean="0"/>
              <a:t>6/28/19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EEA603-7A5A-B947-A18B-0B347AD4C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FA136B-EB1D-3542-98C9-C546056CA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77A9B-E862-BC42-81D7-BE081EB716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229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BB32EB0-4973-B243-8683-99CC87C21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4BCDAC-F471-2744-A38D-49B63D34CE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CBB696-A2CD-4D43-810B-FA372666FB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D4E0E9-1F64-D545-9458-08F1C26EA7F1}" type="datetimeFigureOut">
              <a:rPr lang="en-US" smtClean="0"/>
              <a:t>6/28/19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BF70D6-784B-EE47-8E71-25D909C610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D933A8-E159-0B4A-B9A8-04B13964A7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977A9B-E862-BC42-81D7-BE081EB716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8369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9BF979-CF9B-8648-A9FD-3BC406CD7B3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Alex Fat </a:t>
            </a:r>
            <a:r>
              <a:rPr lang="en-US" dirty="0" err="1"/>
              <a:t>Treg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Expression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3BFFDF-E36E-B942-9894-6F44A907EA0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rahuldhodapkar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12592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7A25E-9FE6-754B-850E-5CECD20F8B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ZFP36 (</a:t>
            </a:r>
            <a:r>
              <a:rPr lang="en-US" dirty="0" err="1"/>
              <a:t>Tristetraprolin</a:t>
            </a:r>
            <a:r>
              <a:rPr lang="en-US" dirty="0"/>
              <a:t>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99E8F28-750D-A347-AD86-10C49B3635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66662" y="1825625"/>
            <a:ext cx="8458675" cy="4351338"/>
          </a:xfrm>
        </p:spPr>
      </p:pic>
    </p:spTree>
    <p:extLst>
      <p:ext uri="{BB962C8B-B14F-4D97-AF65-F5344CB8AC3E}">
        <p14:creationId xmlns:p14="http://schemas.microsoft.com/office/powerpoint/2010/main" val="4189595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840446-84B4-7B46-B3DF-FFFBC44221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S100A4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09D5062-C0CA-1748-8F38-30F0990862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66662" y="1825625"/>
            <a:ext cx="8458675" cy="4351338"/>
          </a:xfrm>
        </p:spPr>
      </p:pic>
    </p:spTree>
    <p:extLst>
      <p:ext uri="{BB962C8B-B14F-4D97-AF65-F5344CB8AC3E}">
        <p14:creationId xmlns:p14="http://schemas.microsoft.com/office/powerpoint/2010/main" val="21971896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0B0BA-44AA-0847-8C78-77A1165F8B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MYADM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20E1409-667E-F24C-A0E0-210273CC16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66662" y="1825625"/>
            <a:ext cx="8458675" cy="4351338"/>
          </a:xfrm>
        </p:spPr>
      </p:pic>
    </p:spTree>
    <p:extLst>
      <p:ext uri="{BB962C8B-B14F-4D97-AF65-F5344CB8AC3E}">
        <p14:creationId xmlns:p14="http://schemas.microsoft.com/office/powerpoint/2010/main" val="23835112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3E8DF9-6FB6-7F48-866F-226D30B73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E59C445-3B48-4C4D-BAA0-E44E747BDA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19361" y="1825625"/>
            <a:ext cx="795327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4176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55F175-B033-3F45-ACEA-03F0141092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IFNG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E93ECEE-C1BB-E84C-8AC8-CFE1EA5AFF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4381" y="1825625"/>
            <a:ext cx="976323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8417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549AC4-8261-C24A-B841-96DC3A51D9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CCR7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88D555E-84D4-E744-BBC5-0E8E4EFECC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14381" y="1825625"/>
            <a:ext cx="976323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2839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CD62B-2DDF-064B-ACE0-76E99AA0F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Treg</a:t>
            </a:r>
            <a:r>
              <a:rPr lang="en-US" dirty="0"/>
              <a:t> markers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98C0243-0658-9C41-B6EB-2C72442FDE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2257150"/>
            <a:ext cx="10515600" cy="3488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9478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C74CA-B68D-3F4D-8560-5E34B2E573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Blood does not group well to MS / HC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F2AC535-B6EB-0244-A10C-5BF411697B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50100" y="1825625"/>
            <a:ext cx="749180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3260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08ABA9-737D-B841-818D-F5F5DCE5F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Treg</a:t>
            </a:r>
            <a:r>
              <a:rPr lang="en-US" dirty="0"/>
              <a:t> Markers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9EFC184-BC49-404E-9441-0853D35B77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2255513"/>
            <a:ext cx="10515600" cy="3491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7576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2BBC19-CB26-6844-ABC0-20056BFE8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Processing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27EC17-CB35-6C44-B9F8-9142FC207F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Merge data from .matrix expression files</a:t>
            </a:r>
          </a:p>
          <a:p>
            <a:r>
              <a:rPr lang="en-US" dirty="0"/>
              <a:t>Remove outliers by:</a:t>
            </a:r>
          </a:p>
          <a:p>
            <a:pPr lvl="1"/>
            <a:r>
              <a:rPr lang="en-US" dirty="0"/>
              <a:t>Mitochondrial expression &gt; 5%</a:t>
            </a:r>
          </a:p>
          <a:p>
            <a:pPr lvl="1"/>
            <a:r>
              <a:rPr lang="en-US" dirty="0"/>
              <a:t>&gt;2500 or &lt;200 genes</a:t>
            </a:r>
          </a:p>
          <a:p>
            <a:pPr lvl="1"/>
            <a:r>
              <a:rPr lang="en-US" dirty="0"/>
              <a:t>ERCC &gt;1%</a:t>
            </a:r>
          </a:p>
          <a:p>
            <a:pPr lvl="1"/>
            <a:r>
              <a:rPr lang="en-US" dirty="0"/>
              <a:t>Non-</a:t>
            </a:r>
            <a:r>
              <a:rPr lang="en-US" dirty="0" err="1"/>
              <a:t>Treg</a:t>
            </a:r>
            <a:r>
              <a:rPr lang="en-US" dirty="0"/>
              <a:t> cells (one section of adipocytes)</a:t>
            </a:r>
          </a:p>
          <a:p>
            <a:r>
              <a:rPr lang="en-US" dirty="0"/>
              <a:t>Scale data by</a:t>
            </a:r>
          </a:p>
          <a:p>
            <a:pPr lvl="1"/>
            <a:r>
              <a:rPr lang="en-US" dirty="0"/>
              <a:t>Mitochondrial expression</a:t>
            </a:r>
          </a:p>
          <a:p>
            <a:pPr lvl="1"/>
            <a:r>
              <a:rPr lang="en-US" dirty="0"/>
              <a:t>ERCC expression</a:t>
            </a:r>
          </a:p>
          <a:p>
            <a:pPr lvl="1"/>
            <a:r>
              <a:rPr lang="en-US" dirty="0"/>
              <a:t>RNA transcript count per cell</a:t>
            </a:r>
          </a:p>
          <a:p>
            <a:pPr lvl="1"/>
            <a:r>
              <a:rPr lang="en-US" dirty="0"/>
              <a:t>Batch (date of SmartSeq2 library prep)</a:t>
            </a:r>
          </a:p>
        </p:txBody>
      </p:sp>
    </p:spTree>
    <p:extLst>
      <p:ext uri="{BB962C8B-B14F-4D97-AF65-F5344CB8AC3E}">
        <p14:creationId xmlns:p14="http://schemas.microsoft.com/office/powerpoint/2010/main" val="23487133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08FE8-253A-0C40-AF8F-BCDB62B2A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Combined </a:t>
            </a:r>
            <a:r>
              <a:rPr lang="en-US" dirty="0" err="1"/>
              <a:t>Treg</a:t>
            </a:r>
            <a:r>
              <a:rPr lang="en-US" dirty="0"/>
              <a:t> data shows little separation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6216522-056F-1848-82E1-FCEA31DDD8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88885" y="1825625"/>
            <a:ext cx="8014229" cy="4351338"/>
          </a:xfrm>
        </p:spPr>
      </p:pic>
    </p:spTree>
    <p:extLst>
      <p:ext uri="{BB962C8B-B14F-4D97-AF65-F5344CB8AC3E}">
        <p14:creationId xmlns:p14="http://schemas.microsoft.com/office/powerpoint/2010/main" val="24208414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FC57A1-9630-194C-B04E-7A778D42E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Despite regression, batch effects are present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C021AC4-617D-FB4A-82C7-9EE6A38F25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88885" y="1825625"/>
            <a:ext cx="8014229" cy="4351338"/>
          </a:xfrm>
        </p:spPr>
      </p:pic>
    </p:spTree>
    <p:extLst>
      <p:ext uri="{BB962C8B-B14F-4D97-AF65-F5344CB8AC3E}">
        <p14:creationId xmlns:p14="http://schemas.microsoft.com/office/powerpoint/2010/main" val="26634637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024665-B7E1-0642-90E5-8DC524826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 tissue is a strong determinant of clustering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E5D198D-B607-9742-9355-8F6355947D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88885" y="1825625"/>
            <a:ext cx="8014229" cy="4351338"/>
          </a:xfrm>
        </p:spPr>
      </p:pic>
    </p:spTree>
    <p:extLst>
      <p:ext uri="{BB962C8B-B14F-4D97-AF65-F5344CB8AC3E}">
        <p14:creationId xmlns:p14="http://schemas.microsoft.com/office/powerpoint/2010/main" val="7646367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A29E26-E677-3841-9CB3-6EF7129F8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per-sample clustering observed, but mostly well-mixed</a:t>
            </a: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FA786D7E-DF6B-344C-A9DE-39776BFF40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75040" y="1825625"/>
            <a:ext cx="6241919" cy="4351338"/>
          </a:xfrm>
        </p:spPr>
      </p:pic>
    </p:spTree>
    <p:extLst>
      <p:ext uri="{BB962C8B-B14F-4D97-AF65-F5344CB8AC3E}">
        <p14:creationId xmlns:p14="http://schemas.microsoft.com/office/powerpoint/2010/main" val="25649637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532ECA-CB24-CB45-81A0-2A9D1A232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Separation into Fat and Blood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AFF197-0107-F448-8582-2A9AC162A9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Because of observed difference in clustering between fat and blood, analysis was performed for each separately.</a:t>
            </a:r>
          </a:p>
          <a:p>
            <a:r>
              <a:rPr lang="en-US" dirty="0"/>
              <a:t>Fat </a:t>
            </a:r>
            <a:r>
              <a:rPr lang="en-US" dirty="0" err="1"/>
              <a:t>Tregs</a:t>
            </a:r>
            <a:r>
              <a:rPr lang="en-US" dirty="0"/>
              <a:t> showed some significant differences between HC and MS groups, but blood </a:t>
            </a:r>
            <a:r>
              <a:rPr lang="en-US" dirty="0" err="1"/>
              <a:t>Tregs</a:t>
            </a:r>
            <a:r>
              <a:rPr lang="en-US" dirty="0"/>
              <a:t> did not.</a:t>
            </a:r>
          </a:p>
        </p:txBody>
      </p:sp>
    </p:spTree>
    <p:extLst>
      <p:ext uri="{BB962C8B-B14F-4D97-AF65-F5344CB8AC3E}">
        <p14:creationId xmlns:p14="http://schemas.microsoft.com/office/powerpoint/2010/main" val="41690958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E7E871-C77F-A844-929E-E7C8A8210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Fat group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F3E37F01-13DE-EE47-8A17-4E54F15B3A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66662" y="1825625"/>
            <a:ext cx="8458675" cy="4351338"/>
          </a:xfrm>
        </p:spPr>
      </p:pic>
    </p:spTree>
    <p:extLst>
      <p:ext uri="{BB962C8B-B14F-4D97-AF65-F5344CB8AC3E}">
        <p14:creationId xmlns:p14="http://schemas.microsoft.com/office/powerpoint/2010/main" val="19119645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E38DDE-3AF5-144D-86B0-9F420F9B6E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 DEGs for Fat </a:t>
            </a:r>
            <a:r>
              <a:rPr lang="en-US" dirty="0" err="1"/>
              <a:t>Tregs</a:t>
            </a:r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0E7183A5-9D39-6C49-9911-B10615FEA8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2623530"/>
              </p:ext>
            </p:extLst>
          </p:nvPr>
        </p:nvGraphicFramePr>
        <p:xfrm>
          <a:off x="838199" y="1690688"/>
          <a:ext cx="10217726" cy="4260178"/>
        </p:xfrm>
        <a:graphic>
          <a:graphicData uri="http://schemas.openxmlformats.org/drawingml/2006/table">
            <a:tbl>
              <a:tblPr/>
              <a:tblGrid>
                <a:gridCol w="3829242">
                  <a:extLst>
                    <a:ext uri="{9D8B030D-6E8A-4147-A177-3AD203B41FA5}">
                      <a16:colId xmlns:a16="http://schemas.microsoft.com/office/drawing/2014/main" val="2936941696"/>
                    </a:ext>
                  </a:extLst>
                </a:gridCol>
                <a:gridCol w="1520152">
                  <a:extLst>
                    <a:ext uri="{9D8B030D-6E8A-4147-A177-3AD203B41FA5}">
                      <a16:colId xmlns:a16="http://schemas.microsoft.com/office/drawing/2014/main" val="1478000773"/>
                    </a:ext>
                  </a:extLst>
                </a:gridCol>
                <a:gridCol w="1500908">
                  <a:extLst>
                    <a:ext uri="{9D8B030D-6E8A-4147-A177-3AD203B41FA5}">
                      <a16:colId xmlns:a16="http://schemas.microsoft.com/office/drawing/2014/main" val="763025090"/>
                    </a:ext>
                  </a:extLst>
                </a:gridCol>
                <a:gridCol w="923636">
                  <a:extLst>
                    <a:ext uri="{9D8B030D-6E8A-4147-A177-3AD203B41FA5}">
                      <a16:colId xmlns:a16="http://schemas.microsoft.com/office/drawing/2014/main" val="3641731781"/>
                    </a:ext>
                  </a:extLst>
                </a:gridCol>
                <a:gridCol w="923636">
                  <a:extLst>
                    <a:ext uri="{9D8B030D-6E8A-4147-A177-3AD203B41FA5}">
                      <a16:colId xmlns:a16="http://schemas.microsoft.com/office/drawing/2014/main" val="4007249622"/>
                    </a:ext>
                  </a:extLst>
                </a:gridCol>
                <a:gridCol w="1520152">
                  <a:extLst>
                    <a:ext uri="{9D8B030D-6E8A-4147-A177-3AD203B41FA5}">
                      <a16:colId xmlns:a16="http://schemas.microsoft.com/office/drawing/2014/main" val="3040541520"/>
                    </a:ext>
                  </a:extLst>
                </a:gridCol>
              </a:tblGrid>
              <a:tr h="295508">
                <a:tc>
                  <a:txBody>
                    <a:bodyPr/>
                    <a:lstStyle/>
                    <a:p>
                      <a:pPr algn="l"/>
                      <a:r>
                        <a:rPr lang="en-US" sz="1500" b="1" dirty="0">
                          <a:solidFill>
                            <a:srgbClr val="000000"/>
                          </a:solidFill>
                          <a:effectLst/>
                        </a:rPr>
                        <a:t>Gene</a:t>
                      </a:r>
                    </a:p>
                  </a:txBody>
                  <a:tcPr marL="38630" marR="38630" marT="37085" marB="37085" anchor="ctr">
                    <a:lnL>
                      <a:noFill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b="1" dirty="0" err="1">
                          <a:solidFill>
                            <a:srgbClr val="000000"/>
                          </a:solidFill>
                          <a:effectLst/>
                        </a:rPr>
                        <a:t>p_val</a:t>
                      </a:r>
                      <a:endParaRPr lang="en-US" sz="1500" b="1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630" marR="38630" marT="37085" marB="37085" anchor="ctr">
                    <a:lnL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b="1" dirty="0" err="1">
                          <a:solidFill>
                            <a:srgbClr val="000000"/>
                          </a:solidFill>
                          <a:effectLst/>
                        </a:rPr>
                        <a:t>Avg_logFC</a:t>
                      </a:r>
                      <a:endParaRPr lang="en-US" sz="1500" b="1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630" marR="38630" marT="37085" marB="37085" anchor="ctr">
                    <a:lnL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b="1" dirty="0">
                          <a:solidFill>
                            <a:srgbClr val="000000"/>
                          </a:solidFill>
                          <a:effectLst/>
                        </a:rPr>
                        <a:t>PCT.HC</a:t>
                      </a:r>
                    </a:p>
                  </a:txBody>
                  <a:tcPr marL="38630" marR="38630" marT="37085" marB="37085" anchor="ctr">
                    <a:lnL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b="1" dirty="0">
                          <a:solidFill>
                            <a:srgbClr val="000000"/>
                          </a:solidFill>
                          <a:effectLst/>
                        </a:rPr>
                        <a:t>PCT.MS</a:t>
                      </a:r>
                    </a:p>
                  </a:txBody>
                  <a:tcPr marL="38630" marR="38630" marT="37085" marB="37085" anchor="ctr">
                    <a:lnL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b="1" dirty="0" err="1">
                          <a:solidFill>
                            <a:srgbClr val="000000"/>
                          </a:solidFill>
                          <a:effectLst/>
                        </a:rPr>
                        <a:t>P_val_adj</a:t>
                      </a:r>
                      <a:endParaRPr lang="en-US" sz="1500" b="1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630" marR="38630" marT="37085" marB="37085" anchor="ctr">
                    <a:lnL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10317380"/>
                  </a:ext>
                </a:extLst>
              </a:tr>
              <a:tr h="494676"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>
                          <a:solidFill>
                            <a:srgbClr val="000000"/>
                          </a:solidFill>
                          <a:effectLst/>
                        </a:rPr>
                        <a:t>ENSG00000128016-ZFP36</a:t>
                      </a:r>
                    </a:p>
                  </a:txBody>
                  <a:tcPr marL="38630" marR="38630" marT="30904" marB="30904" anchor="ctr">
                    <a:lnL>
                      <a:noFill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8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3.091889e-22</a:t>
                      </a:r>
                    </a:p>
                  </a:txBody>
                  <a:tcPr marL="38630" marR="38630" marT="30904" marB="30904" anchor="ctr">
                    <a:lnL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500">
                          <a:effectLst/>
                        </a:rPr>
                        <a:t>1.3120483</a:t>
                      </a:r>
                    </a:p>
                  </a:txBody>
                  <a:tcPr marL="38630" marR="38630" marT="30904" marB="30904" anchor="ctr">
                    <a:lnL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500">
                          <a:effectLst/>
                        </a:rPr>
                        <a:t>0.695</a:t>
                      </a:r>
                    </a:p>
                  </a:txBody>
                  <a:tcPr marL="38630" marR="38630" marT="30904" marB="30904" anchor="ctr">
                    <a:lnL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500">
                          <a:effectLst/>
                        </a:rPr>
                        <a:t>0.337</a:t>
                      </a:r>
                    </a:p>
                  </a:txBody>
                  <a:tcPr marL="38630" marR="38630" marT="30904" marB="30904" anchor="ctr">
                    <a:lnL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500">
                          <a:effectLst/>
                        </a:rPr>
                        <a:t>1.789122e-17</a:t>
                      </a:r>
                    </a:p>
                  </a:txBody>
                  <a:tcPr marL="38630" marR="38630" marT="30904" marB="30904" anchor="ctr">
                    <a:lnL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9152410"/>
                  </a:ext>
                </a:extLst>
              </a:tr>
              <a:tr h="494676"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>
                          <a:solidFill>
                            <a:srgbClr val="000000"/>
                          </a:solidFill>
                          <a:effectLst/>
                        </a:rPr>
                        <a:t>ENSG00000196154-S100A4</a:t>
                      </a:r>
                    </a:p>
                  </a:txBody>
                  <a:tcPr marL="38630" marR="38630" marT="30904" marB="30904" anchor="ctr">
                    <a:lnL>
                      <a:noFill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8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4.578416e-15</a:t>
                      </a:r>
                    </a:p>
                  </a:txBody>
                  <a:tcPr marL="38630" marR="38630" marT="30904" marB="30904" anchor="ctr">
                    <a:lnL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500">
                          <a:effectLst/>
                        </a:rPr>
                        <a:t>0.5808352</a:t>
                      </a:r>
                    </a:p>
                  </a:txBody>
                  <a:tcPr marL="38630" marR="38630" marT="30904" marB="30904" anchor="ctr">
                    <a:lnL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500">
                          <a:effectLst/>
                        </a:rPr>
                        <a:t>0.684</a:t>
                      </a:r>
                    </a:p>
                  </a:txBody>
                  <a:tcPr marL="38630" marR="38630" marT="30904" marB="30904" anchor="ctr">
                    <a:lnL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500">
                          <a:effectLst/>
                        </a:rPr>
                        <a:t>0.396</a:t>
                      </a:r>
                    </a:p>
                  </a:txBody>
                  <a:tcPr marL="38630" marR="38630" marT="30904" marB="30904" anchor="ctr">
                    <a:lnL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500">
                          <a:effectLst/>
                        </a:rPr>
                        <a:t>2.649300e-10</a:t>
                      </a:r>
                    </a:p>
                  </a:txBody>
                  <a:tcPr marL="38630" marR="38630" marT="30904" marB="30904" anchor="ctr">
                    <a:lnL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11147703"/>
                  </a:ext>
                </a:extLst>
              </a:tr>
              <a:tr h="494676"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>
                          <a:solidFill>
                            <a:srgbClr val="000000"/>
                          </a:solidFill>
                          <a:effectLst/>
                        </a:rPr>
                        <a:t>ENSG00000179820-MYADM</a:t>
                      </a:r>
                    </a:p>
                  </a:txBody>
                  <a:tcPr marL="38630" marR="38630" marT="30904" marB="30904" anchor="ctr">
                    <a:lnL>
                      <a:noFill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8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1.076060e-13</a:t>
                      </a:r>
                    </a:p>
                  </a:txBody>
                  <a:tcPr marL="38630" marR="38630" marT="30904" marB="30904" anchor="ctr">
                    <a:lnL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500">
                          <a:effectLst/>
                        </a:rPr>
                        <a:t>0.8555008</a:t>
                      </a:r>
                    </a:p>
                  </a:txBody>
                  <a:tcPr marL="38630" marR="38630" marT="30904" marB="30904" anchor="ctr">
                    <a:lnL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500">
                          <a:effectLst/>
                        </a:rPr>
                        <a:t>0.518</a:t>
                      </a:r>
                    </a:p>
                  </a:txBody>
                  <a:tcPr marL="38630" marR="38630" marT="30904" marB="30904" anchor="ctr">
                    <a:lnL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500">
                          <a:effectLst/>
                        </a:rPr>
                        <a:t>0.229</a:t>
                      </a:r>
                    </a:p>
                  </a:txBody>
                  <a:tcPr marL="38630" marR="38630" marT="30904" marB="30904" anchor="ctr">
                    <a:lnL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500">
                          <a:effectLst/>
                        </a:rPr>
                        <a:t>6.226620e-09</a:t>
                      </a:r>
                    </a:p>
                  </a:txBody>
                  <a:tcPr marL="38630" marR="38630" marT="30904" marB="30904" anchor="ctr">
                    <a:lnL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4790322"/>
                  </a:ext>
                </a:extLst>
              </a:tr>
              <a:tr h="494676"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>
                          <a:solidFill>
                            <a:srgbClr val="000000"/>
                          </a:solidFill>
                          <a:effectLst/>
                        </a:rPr>
                        <a:t>ENSG00000153234-NR4A2</a:t>
                      </a:r>
                    </a:p>
                  </a:txBody>
                  <a:tcPr marL="38630" marR="38630" marT="30904" marB="30904" anchor="ctr">
                    <a:lnL>
                      <a:noFill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8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9.067877e-13</a:t>
                      </a:r>
                    </a:p>
                  </a:txBody>
                  <a:tcPr marL="38630" marR="38630" marT="30904" marB="30904" anchor="ctr">
                    <a:lnL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500">
                          <a:effectLst/>
                        </a:rPr>
                        <a:t>0.7991735</a:t>
                      </a:r>
                    </a:p>
                  </a:txBody>
                  <a:tcPr marL="38630" marR="38630" marT="30904" marB="30904" anchor="ctr">
                    <a:lnL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500">
                          <a:effectLst/>
                        </a:rPr>
                        <a:t>0.493</a:t>
                      </a:r>
                    </a:p>
                  </a:txBody>
                  <a:tcPr marL="38630" marR="38630" marT="30904" marB="30904" anchor="ctr">
                    <a:lnL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500">
                          <a:effectLst/>
                        </a:rPr>
                        <a:t>0.223</a:t>
                      </a:r>
                    </a:p>
                  </a:txBody>
                  <a:tcPr marL="38630" marR="38630" marT="30904" marB="30904" anchor="ctr">
                    <a:lnL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500">
                          <a:effectLst/>
                        </a:rPr>
                        <a:t>5.247127e-08</a:t>
                      </a:r>
                    </a:p>
                  </a:txBody>
                  <a:tcPr marL="38630" marR="38630" marT="30904" marB="30904" anchor="ctr">
                    <a:lnL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67796060"/>
                  </a:ext>
                </a:extLst>
              </a:tr>
              <a:tr h="494676"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>
                          <a:solidFill>
                            <a:srgbClr val="000000"/>
                          </a:solidFill>
                          <a:effectLst/>
                        </a:rPr>
                        <a:t>ENSG00000271204-RP11-138A9.1</a:t>
                      </a:r>
                    </a:p>
                  </a:txBody>
                  <a:tcPr marL="38630" marR="38630" marT="30904" marB="30904" anchor="ctr">
                    <a:lnL>
                      <a:noFill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8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1.900796e-11</a:t>
                      </a:r>
                    </a:p>
                  </a:txBody>
                  <a:tcPr marL="38630" marR="38630" marT="30904" marB="30904" anchor="ctr">
                    <a:lnL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500">
                          <a:effectLst/>
                        </a:rPr>
                        <a:t>0.7056779</a:t>
                      </a:r>
                    </a:p>
                  </a:txBody>
                  <a:tcPr marL="38630" marR="38630" marT="30904" marB="30904" anchor="ctr">
                    <a:lnL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500">
                          <a:effectLst/>
                        </a:rPr>
                        <a:t>0.489</a:t>
                      </a:r>
                    </a:p>
                  </a:txBody>
                  <a:tcPr marL="38630" marR="38630" marT="30904" marB="30904" anchor="ctr">
                    <a:lnL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500">
                          <a:effectLst/>
                        </a:rPr>
                        <a:t>0.235</a:t>
                      </a:r>
                    </a:p>
                  </a:txBody>
                  <a:tcPr marL="38630" marR="38630" marT="30904" marB="30904" anchor="ctr">
                    <a:lnL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500">
                          <a:effectLst/>
                        </a:rPr>
                        <a:t>1.099896e-06</a:t>
                      </a:r>
                    </a:p>
                  </a:txBody>
                  <a:tcPr marL="38630" marR="38630" marT="30904" marB="30904" anchor="ctr">
                    <a:lnL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8886609"/>
                  </a:ext>
                </a:extLst>
              </a:tr>
              <a:tr h="494676"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>
                          <a:solidFill>
                            <a:srgbClr val="000000"/>
                          </a:solidFill>
                          <a:effectLst/>
                        </a:rPr>
                        <a:t>ENSG00000160789-LMNA</a:t>
                      </a:r>
                    </a:p>
                  </a:txBody>
                  <a:tcPr marL="38630" marR="38630" marT="30904" marB="30904" anchor="ctr">
                    <a:lnL>
                      <a:noFill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8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4.443978e-11</a:t>
                      </a:r>
                    </a:p>
                  </a:txBody>
                  <a:tcPr marL="38630" marR="38630" marT="30904" marB="30904" anchor="ctr">
                    <a:lnL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500">
                          <a:effectLst/>
                        </a:rPr>
                        <a:t>0.8672032</a:t>
                      </a:r>
                    </a:p>
                  </a:txBody>
                  <a:tcPr marL="38630" marR="38630" marT="30904" marB="30904" anchor="ctr">
                    <a:lnL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500">
                          <a:effectLst/>
                        </a:rPr>
                        <a:t>0.599</a:t>
                      </a:r>
                    </a:p>
                  </a:txBody>
                  <a:tcPr marL="38630" marR="38630" marT="30904" marB="30904" anchor="ctr">
                    <a:lnL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500">
                          <a:effectLst/>
                        </a:rPr>
                        <a:t>0.319</a:t>
                      </a:r>
                    </a:p>
                  </a:txBody>
                  <a:tcPr marL="38630" marR="38630" marT="30904" marB="30904" anchor="ctr">
                    <a:lnL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500">
                          <a:effectLst/>
                        </a:rPr>
                        <a:t>2.571508e-06</a:t>
                      </a:r>
                    </a:p>
                  </a:txBody>
                  <a:tcPr marL="38630" marR="38630" marT="30904" marB="30904" anchor="ctr">
                    <a:lnL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9156174"/>
                  </a:ext>
                </a:extLst>
              </a:tr>
              <a:tr h="494676"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>
                          <a:solidFill>
                            <a:srgbClr val="000000"/>
                          </a:solidFill>
                          <a:effectLst/>
                        </a:rPr>
                        <a:t>ENSG00000167615-LENG8</a:t>
                      </a:r>
                    </a:p>
                  </a:txBody>
                  <a:tcPr marL="38630" marR="38630" marT="30904" marB="30904" anchor="ctr">
                    <a:lnL>
                      <a:noFill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8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7.811966e-11</a:t>
                      </a:r>
                    </a:p>
                  </a:txBody>
                  <a:tcPr marL="38630" marR="38630" marT="30904" marB="30904" anchor="ctr">
                    <a:lnL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500">
                          <a:effectLst/>
                        </a:rPr>
                        <a:t>0.5490473</a:t>
                      </a:r>
                    </a:p>
                  </a:txBody>
                  <a:tcPr marL="38630" marR="38630" marT="30904" marB="30904" anchor="ctr">
                    <a:lnL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500">
                          <a:effectLst/>
                        </a:rPr>
                        <a:t>0.603</a:t>
                      </a:r>
                    </a:p>
                  </a:txBody>
                  <a:tcPr marL="38630" marR="38630" marT="30904" marB="30904" anchor="ctr">
                    <a:lnL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500">
                          <a:effectLst/>
                        </a:rPr>
                        <a:t>0.334</a:t>
                      </a:r>
                    </a:p>
                  </a:txBody>
                  <a:tcPr marL="38630" marR="38630" marT="30904" marB="30904" anchor="ctr">
                    <a:lnL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500">
                          <a:effectLst/>
                        </a:rPr>
                        <a:t>4.520394e-06</a:t>
                      </a:r>
                    </a:p>
                  </a:txBody>
                  <a:tcPr marL="38630" marR="38630" marT="30904" marB="30904" anchor="ctr">
                    <a:lnL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8325956"/>
                  </a:ext>
                </a:extLst>
              </a:tr>
              <a:tr h="494676"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>
                          <a:solidFill>
                            <a:srgbClr val="000000"/>
                          </a:solidFill>
                          <a:effectLst/>
                        </a:rPr>
                        <a:t>ENSG00000092199-HNRNPC</a:t>
                      </a:r>
                    </a:p>
                  </a:txBody>
                  <a:tcPr marL="38630" marR="38630" marT="30904" marB="30904" anchor="ctr">
                    <a:lnL>
                      <a:noFill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8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9.541951e-11</a:t>
                      </a:r>
                    </a:p>
                  </a:txBody>
                  <a:tcPr marL="38630" marR="38630" marT="30904" marB="30904" anchor="ctr">
                    <a:lnL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500">
                          <a:effectLst/>
                        </a:rPr>
                        <a:t>0.4522481</a:t>
                      </a:r>
                    </a:p>
                  </a:txBody>
                  <a:tcPr marL="38630" marR="38630" marT="30904" marB="30904" anchor="ctr">
                    <a:lnL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500">
                          <a:effectLst/>
                        </a:rPr>
                        <a:t>0.688</a:t>
                      </a:r>
                    </a:p>
                  </a:txBody>
                  <a:tcPr marL="38630" marR="38630" marT="30904" marB="30904" anchor="ctr">
                    <a:lnL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500">
                          <a:effectLst/>
                        </a:rPr>
                        <a:t>0.409</a:t>
                      </a:r>
                    </a:p>
                  </a:txBody>
                  <a:tcPr marL="38630" marR="38630" marT="30904" marB="30904" anchor="ctr">
                    <a:lnL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500" dirty="0">
                          <a:effectLst/>
                        </a:rPr>
                        <a:t>5.521450e-06</a:t>
                      </a:r>
                    </a:p>
                  </a:txBody>
                  <a:tcPr marL="38630" marR="38630" marT="30904" marB="30904" anchor="ctr">
                    <a:lnL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6DA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356639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227480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7118</TotalTime>
  <Words>252</Words>
  <Application>Microsoft Macintosh PowerPoint</Application>
  <PresentationFormat>Widescreen</PresentationFormat>
  <Paragraphs>94</Paragraphs>
  <Slides>18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Office Theme</vt:lpstr>
      <vt:lpstr>Alex Fat Treg  Expression Analysis</vt:lpstr>
      <vt:lpstr>Processing Steps</vt:lpstr>
      <vt:lpstr>Combined Treg data shows little separation</vt:lpstr>
      <vt:lpstr>Despite regression, batch effects are present</vt:lpstr>
      <vt:lpstr>Source tissue is a strong determinant of clustering</vt:lpstr>
      <vt:lpstr>Some per-sample clustering observed, but mostly well-mixed</vt:lpstr>
      <vt:lpstr>Separation into Fat and Blood</vt:lpstr>
      <vt:lpstr>Fat group</vt:lpstr>
      <vt:lpstr>Top DEGs for Fat Tregs</vt:lpstr>
      <vt:lpstr>ZFP36 (Tristetraprolin)</vt:lpstr>
      <vt:lpstr>S100A4</vt:lpstr>
      <vt:lpstr>MYADM</vt:lpstr>
      <vt:lpstr>FOS</vt:lpstr>
      <vt:lpstr>IFNG</vt:lpstr>
      <vt:lpstr>CCR7</vt:lpstr>
      <vt:lpstr>Treg markers</vt:lpstr>
      <vt:lpstr>Blood does not group well to MS / HC</vt:lpstr>
      <vt:lpstr>Treg Markers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Alex Fat Treg  Expression Analysis</dc:title>
  <dc:creator>Microsoft Office User</dc:creator>
  <cp:lastModifiedBy>Microsoft Office User</cp:lastModifiedBy>
  <cp:revision>12</cp:revision>
  <dcterms:created xsi:type="dcterms:W3CDTF">2019-06-25T17:07:22Z</dcterms:created>
  <dcterms:modified xsi:type="dcterms:W3CDTF">2019-07-03T14:16:42Z</dcterms:modified>
</cp:coreProperties>
</file>